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57" r:id="rId4"/>
    <p:sldId id="258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19E62-5A74-0A4C-A16C-A6DE20BEE684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6380E-D081-E84E-BB66-0C710C1E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231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F65D6-D71B-46D1-B480-9B776A6DF93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3F71F-2372-4745-9C66-8CD1A6C91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954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541D-7CB3-D74E-BD16-5864EB31BB3C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F88C-BF65-3942-BA74-313375FA0D7A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17DB-A0AB-544F-9EA7-6BD8BF38C310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E620-6744-B842-B9F8-867B249B8DC3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76D-A30D-6C4C-9F4E-E966B821C3D0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1BA1-7D7B-8945-875A-17676F395B37}" type="datetime1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F5A-DF9E-E44D-B876-69BB9C5E2C14}" type="datetime1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830F-9578-EE49-BC82-611BAD9EE270}" type="datetime1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92C9-7459-B042-A548-66EEC05A334C}" type="datetime1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3FDE-3B01-BD4A-A007-6E15A1C34E71}" type="datetime1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F008-2E82-6C43-B4F3-5BAF289964C6}" type="datetime1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9628-6F9E-884F-A0E7-CFA21660C2FE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737A8-1C22-4B6F-9A4C-D11D6769D8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ISTeC</a:t>
            </a:r>
            <a:r>
              <a:rPr lang="en-US" dirty="0" smtClean="0"/>
              <a:t> NSF Networking Grant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Baily</a:t>
            </a:r>
          </a:p>
          <a:p>
            <a:r>
              <a:rPr lang="en-US" dirty="0" smtClean="0"/>
              <a:t>Director, ACNS</a:t>
            </a:r>
            <a:br>
              <a:rPr lang="en-US" dirty="0" smtClean="0"/>
            </a:br>
            <a:r>
              <a:rPr lang="en-US" dirty="0" smtClean="0"/>
              <a:t>Colorado State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Upgrade the core data network from 10 </a:t>
            </a:r>
            <a:r>
              <a:rPr lang="en-US" dirty="0" err="1" smtClean="0"/>
              <a:t>Gbps</a:t>
            </a:r>
            <a:r>
              <a:rPr lang="en-US" dirty="0" smtClean="0"/>
              <a:t> to at least 40 </a:t>
            </a:r>
            <a:r>
              <a:rPr lang="en-US" dirty="0" err="1" smtClean="0"/>
              <a:t>Gbps</a:t>
            </a:r>
            <a:r>
              <a:rPr lang="en-US" dirty="0" smtClean="0"/>
              <a:t>, or preferably, 100 </a:t>
            </a:r>
            <a:r>
              <a:rPr lang="en-US" dirty="0" err="1" smtClean="0"/>
              <a:t>Gbps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 a “Science DMZ” (@ 40 / 100 </a:t>
            </a:r>
            <a:r>
              <a:rPr lang="en-US" dirty="0" err="1" smtClean="0"/>
              <a:t>Gbps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new, dedicated WAN path for research traffic to enable collaboration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dynamic routing and performance monitoring, leveraging Internet2’s DYNES solution/architecture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“Simple” DMZ (ESNET design)</a:t>
            </a:r>
            <a:endParaRPr lang="en-US" dirty="0"/>
          </a:p>
        </p:txBody>
      </p:sp>
      <p:pic>
        <p:nvPicPr>
          <p:cNvPr id="4" name="Content Placeholder 3" descr="dmz-simple-v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0973" y="1457357"/>
            <a:ext cx="7452427" cy="494344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Science DMZ applied at CSU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5790692" cy="528796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Significant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Personnel resources</a:t>
            </a:r>
          </a:p>
          <a:p>
            <a:pPr lvl="1"/>
            <a:r>
              <a:rPr lang="en-US" dirty="0" smtClean="0"/>
              <a:t>Networking staff already extremely bus</a:t>
            </a:r>
          </a:p>
          <a:p>
            <a:pPr lvl="2"/>
            <a:r>
              <a:rPr lang="en-US" dirty="0" smtClean="0"/>
              <a:t>VoIP, Wireless, Campus and Wide area networking</a:t>
            </a:r>
          </a:p>
          <a:p>
            <a:pPr lvl="1"/>
            <a:r>
              <a:rPr lang="en-US" dirty="0" smtClean="0"/>
              <a:t>Highly motivated to stick with known vendors</a:t>
            </a:r>
          </a:p>
          <a:p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100 </a:t>
            </a:r>
            <a:r>
              <a:rPr lang="en-US" dirty="0" err="1" smtClean="0"/>
              <a:t>Gbps</a:t>
            </a:r>
            <a:r>
              <a:rPr lang="en-US" dirty="0" smtClean="0"/>
              <a:t> is expensive!</a:t>
            </a:r>
          </a:p>
          <a:p>
            <a:pPr lvl="1"/>
            <a:r>
              <a:rPr lang="en-US" dirty="0" smtClean="0"/>
              <a:t>However, may still be possible to leapfrog 40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Devices in DMZ will be outside campus firewall…</a:t>
            </a:r>
          </a:p>
          <a:p>
            <a:pPr lvl="2"/>
            <a:r>
              <a:rPr lang="en-US" dirty="0" smtClean="0"/>
              <a:t>Setting the stage for the mother of all DOS attacks?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thoughts about the utility of the Science DMZ?</a:t>
            </a:r>
          </a:p>
          <a:p>
            <a:r>
              <a:rPr lang="en-US" dirty="0" smtClean="0"/>
              <a:t>Is 40 </a:t>
            </a:r>
            <a:r>
              <a:rPr lang="en-US" dirty="0" err="1" smtClean="0"/>
              <a:t>Gbps</a:t>
            </a:r>
            <a:r>
              <a:rPr lang="en-US" dirty="0" smtClean="0"/>
              <a:t> sufficient? 100Gbps?</a:t>
            </a:r>
          </a:p>
          <a:p>
            <a:r>
              <a:rPr lang="en-US" dirty="0" smtClean="0"/>
              <a:t>How do you envision this being useful to </a:t>
            </a:r>
            <a:r>
              <a:rPr lang="en-US" i="1" u="sng" dirty="0" smtClean="0"/>
              <a:t>you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Thoughts, suggestions, ideas?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on the NSF Proposal </a:t>
            </a:r>
          </a:p>
          <a:p>
            <a:r>
              <a:rPr lang="en-US" dirty="0" smtClean="0"/>
              <a:t>CSU’s response and subsequent award</a:t>
            </a:r>
          </a:p>
          <a:p>
            <a:r>
              <a:rPr lang="en-US" dirty="0" smtClean="0"/>
              <a:t>Core networking upgrades, “Science DMZ”</a:t>
            </a:r>
          </a:p>
          <a:p>
            <a:r>
              <a:rPr lang="en-US" dirty="0" smtClean="0"/>
              <a:t>Comments, feedback and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NSF’s 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Campus </a:t>
            </a:r>
            <a:r>
              <a:rPr lang="en-US" dirty="0" err="1" smtClean="0"/>
              <a:t>Cyberinfrastructure</a:t>
            </a:r>
            <a:r>
              <a:rPr lang="en-US" dirty="0" smtClean="0"/>
              <a:t> – Network Infrastructure and Engineering (CC-NIE)</a:t>
            </a:r>
          </a:p>
          <a:p>
            <a:pPr lvl="1"/>
            <a:r>
              <a:rPr lang="en-US" dirty="0" smtClean="0"/>
              <a:t>Available only to Higher Ed</a:t>
            </a:r>
          </a:p>
          <a:p>
            <a:r>
              <a:rPr lang="en-US" dirty="0" smtClean="0"/>
              <a:t>The latest in a series of funding opportunities from the NSF focusing on infrastructure</a:t>
            </a:r>
          </a:p>
          <a:p>
            <a:pPr lvl="1"/>
            <a:r>
              <a:rPr lang="en-US" dirty="0" smtClean="0"/>
              <a:t>Remember </a:t>
            </a:r>
            <a:r>
              <a:rPr lang="en-US" dirty="0" err="1" smtClean="0"/>
              <a:t>vBNS</a:t>
            </a:r>
            <a:r>
              <a:rPr lang="en-US" dirty="0" smtClean="0"/>
              <a:t> and High Performance Connections Program from the 1990’s?</a:t>
            </a:r>
          </a:p>
          <a:p>
            <a:pPr lvl="1"/>
            <a:r>
              <a:rPr lang="en-US" dirty="0" smtClean="0"/>
              <a:t>Continues where the National Broadband Plan and NTIA funding for middle-mile projects left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CC-NIE 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Released March 1, 2012</a:t>
            </a:r>
          </a:p>
          <a:p>
            <a:pPr lvl="1"/>
            <a:r>
              <a:rPr lang="en-US" dirty="0" smtClean="0"/>
              <a:t>Due May 30, 2012</a:t>
            </a:r>
          </a:p>
          <a:p>
            <a:pPr lvl="1"/>
            <a:r>
              <a:rPr lang="en-US" dirty="0" smtClean="0"/>
              <a:t>Unusually short response time</a:t>
            </a:r>
          </a:p>
          <a:p>
            <a:r>
              <a:rPr lang="en-US" dirty="0" smtClean="0"/>
              <a:t>Two focus areas of opportunity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Area 1: Data driven networking infrastructure for benefit of campus and/or researchers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smtClean="0"/>
              <a:t>$500K limit over 2 years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Area 2: Network integration &amp; applied innovation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smtClean="0"/>
              <a:t>$1M limit over 2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Funding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Advanced Services</a:t>
            </a:r>
          </a:p>
          <a:p>
            <a:r>
              <a:rPr lang="en-US" dirty="0" smtClean="0"/>
              <a:t>Data Transfer Nodes</a:t>
            </a:r>
          </a:p>
          <a:p>
            <a:r>
              <a:rPr lang="en-US" dirty="0" smtClean="0"/>
              <a:t>Performance Monitoring</a:t>
            </a:r>
          </a:p>
          <a:p>
            <a:r>
              <a:rPr lang="en-US" dirty="0" smtClean="0"/>
              <a:t>Security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4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CC-NIE Solicitation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NSF </a:t>
            </a:r>
            <a:r>
              <a:rPr lang="en-US" dirty="0"/>
              <a:t>Estimated </a:t>
            </a:r>
            <a:r>
              <a:rPr lang="en-US" dirty="0" smtClean="0"/>
              <a:t>making 10-20 awards</a:t>
            </a:r>
          </a:p>
          <a:p>
            <a:r>
              <a:rPr lang="en-US" dirty="0" smtClean="0"/>
              <a:t>90 proposals were received, requesting $52M</a:t>
            </a:r>
          </a:p>
          <a:p>
            <a:pPr lvl="1"/>
            <a:r>
              <a:rPr lang="en-US" dirty="0" smtClean="0"/>
              <a:t>~ $575K average per proposal</a:t>
            </a:r>
          </a:p>
          <a:p>
            <a:r>
              <a:rPr lang="en-US" dirty="0" smtClean="0"/>
              <a:t>39 awards for 34 projects, $21.6M allocated</a:t>
            </a:r>
          </a:p>
          <a:p>
            <a:pPr lvl="1"/>
            <a:r>
              <a:rPr lang="en-US" dirty="0" smtClean="0"/>
              <a:t>23 States represented</a:t>
            </a:r>
          </a:p>
          <a:p>
            <a:pPr lvl="1"/>
            <a:r>
              <a:rPr lang="en-US" dirty="0" smtClean="0"/>
              <a:t>Area 1:  Sci./Eng. drivers – clear sci. partnerships</a:t>
            </a:r>
          </a:p>
          <a:p>
            <a:pPr lvl="1"/>
            <a:r>
              <a:rPr lang="en-US" dirty="0" smtClean="0"/>
              <a:t>21 awards, $9.7M total</a:t>
            </a:r>
          </a:p>
          <a:p>
            <a:pPr lvl="2"/>
            <a:r>
              <a:rPr lang="en-US" dirty="0" smtClean="0"/>
              <a:t>CSU received $487K</a:t>
            </a:r>
          </a:p>
          <a:p>
            <a:pPr lvl="1"/>
            <a:r>
              <a:rPr lang="en-US" dirty="0" smtClean="0"/>
              <a:t>Area 2:</a:t>
            </a:r>
            <a:r>
              <a:rPr lang="en-US" dirty="0"/>
              <a:t> </a:t>
            </a:r>
            <a:r>
              <a:rPr lang="en-US" dirty="0" smtClean="0"/>
              <a:t>     18 awards, $11.9M total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“CC-NIE </a:t>
            </a:r>
            <a:r>
              <a:rPr lang="en-US" i="1" u="sng" dirty="0" smtClean="0"/>
              <a:t>Data-Driven</a:t>
            </a:r>
            <a:r>
              <a:rPr lang="en-US" u="sng" dirty="0" smtClean="0"/>
              <a:t> </a:t>
            </a:r>
            <a:r>
              <a:rPr lang="en-US" dirty="0" smtClean="0"/>
              <a:t>Network Infrastructure Upgrade for Colorado State University (CSU)”</a:t>
            </a:r>
          </a:p>
          <a:p>
            <a:pPr lvl="1"/>
            <a:r>
              <a:rPr lang="en-US" dirty="0" smtClean="0"/>
              <a:t>Pat Burns, PI</a:t>
            </a:r>
          </a:p>
          <a:p>
            <a:pPr lvl="1"/>
            <a:r>
              <a:rPr lang="en-US" dirty="0" smtClean="0"/>
              <a:t>HJ Siegel and Scott </a:t>
            </a:r>
            <a:r>
              <a:rPr lang="en-US" dirty="0" err="1" smtClean="0"/>
              <a:t>Baily</a:t>
            </a:r>
            <a:r>
              <a:rPr lang="en-US" dirty="0" smtClean="0"/>
              <a:t>, co-PI’s</a:t>
            </a:r>
          </a:p>
          <a:p>
            <a:r>
              <a:rPr lang="en-US" dirty="0" smtClean="0"/>
              <a:t>Proposes to address the big data needs of our researchers</a:t>
            </a:r>
          </a:p>
          <a:p>
            <a:pPr lvl="1"/>
            <a:r>
              <a:rPr lang="en-US" dirty="0" smtClean="0"/>
              <a:t>Upgrade the core campus infrastructure, and</a:t>
            </a:r>
          </a:p>
          <a:p>
            <a:pPr lvl="1"/>
            <a:r>
              <a:rPr lang="en-US" dirty="0" smtClean="0"/>
              <a:t>Create a “Science DMZ”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 needed to support Big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5400"/>
            <a:ext cx="6857999" cy="5410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CSU’s core network today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7010400" cy="5334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37A8-1C22-4B6F-9A4C-D11D6769D81A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ISTeC Big Data Forum  April, 2013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569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ISTeC NSF Networking Grant</vt:lpstr>
      <vt:lpstr>Outline</vt:lpstr>
      <vt:lpstr>NSF’s Solicitation</vt:lpstr>
      <vt:lpstr>CC-NIE Solicitation</vt:lpstr>
      <vt:lpstr>Important Funding Criteria</vt:lpstr>
      <vt:lpstr>CC-NIE Solicitation (Cont’d)</vt:lpstr>
      <vt:lpstr>CSU’s Response</vt:lpstr>
      <vt:lpstr>CI needed to support Big Data</vt:lpstr>
      <vt:lpstr>CSU’s core network today</vt:lpstr>
      <vt:lpstr>Objectives</vt:lpstr>
      <vt:lpstr>“Simple” DMZ (ESNET design)</vt:lpstr>
      <vt:lpstr>Science DMZ applied at CSU</vt:lpstr>
      <vt:lpstr>Most Significant Challenges</vt:lpstr>
      <vt:lpstr>Discussion and Comment</vt:lpstr>
      <vt:lpstr>Thank you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ISTeC NSF Networking Grant</dc:title>
  <dc:creator>scott</dc:creator>
  <cp:lastModifiedBy>User</cp:lastModifiedBy>
  <cp:revision>14</cp:revision>
  <dcterms:created xsi:type="dcterms:W3CDTF">2013-04-06T15:21:21Z</dcterms:created>
  <dcterms:modified xsi:type="dcterms:W3CDTF">2013-04-18T13:56:37Z</dcterms:modified>
</cp:coreProperties>
</file>